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3" r:id="rId1"/>
  </p:sldMasterIdLst>
  <p:notesMasterIdLst>
    <p:notesMasterId r:id="rId21"/>
  </p:notesMasterIdLst>
  <p:sldIdLst>
    <p:sldId id="289" r:id="rId2"/>
    <p:sldId id="256" r:id="rId3"/>
    <p:sldId id="282" r:id="rId4"/>
    <p:sldId id="257" r:id="rId5"/>
    <p:sldId id="258" r:id="rId6"/>
    <p:sldId id="286" r:id="rId7"/>
    <p:sldId id="260" r:id="rId8"/>
    <p:sldId id="291" r:id="rId9"/>
    <p:sldId id="285" r:id="rId10"/>
    <p:sldId id="265" r:id="rId11"/>
    <p:sldId id="261" r:id="rId12"/>
    <p:sldId id="264" r:id="rId13"/>
    <p:sldId id="267" r:id="rId14"/>
    <p:sldId id="287" r:id="rId15"/>
    <p:sldId id="268" r:id="rId16"/>
    <p:sldId id="288" r:id="rId17"/>
    <p:sldId id="270" r:id="rId18"/>
    <p:sldId id="271" r:id="rId19"/>
    <p:sldId id="290" r:id="rId2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99"/>
    <a:srgbClr val="FF9933"/>
    <a:srgbClr val="FFFF99"/>
    <a:srgbClr val="FFFF66"/>
    <a:srgbClr val="560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987A6D-0A0F-4B33-92CD-CC8B287F3A3C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8C41CA-1190-478F-8334-E90BE2C766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71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41CA-1190-478F-8334-E90BE2C76635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896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41CD2A-254F-4FCD-88C7-3389D5C9AFA0}" type="datetimeFigureOut">
              <a:rPr lang="fa-IR" smtClean="0"/>
              <a:pPr/>
              <a:t>26/11/1439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F17202-D371-44C2-A1B1-4796D73D2E2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preparation-for-labor-and-childbirt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Users\mahrokh\Desktop\دوچرخه\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28600"/>
            <a:ext cx="13106400" cy="708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12800" y="457200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99"/>
                    </a:gs>
                    <a:gs pos="100000">
                      <a:srgbClr val="00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Goudy Old Style"/>
              </a:rPr>
              <a:t>In The Name Of God</a:t>
            </a:r>
            <a:endParaRPr lang="fa-IR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FF99"/>
                  </a:gs>
                  <a:gs pos="100000">
                    <a:srgbClr val="000066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Goudy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880"/>
            <a:ext cx="10232136" cy="663244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natural childbirth:</a:t>
            </a:r>
          </a:p>
          <a:p>
            <a:pPr marL="0" indent="0" algn="l" rtl="0">
              <a:buNone/>
            </a:pPr>
            <a:r>
              <a:rPr lang="en-US" sz="2800" b="1" dirty="0" smtClean="0"/>
              <a:t>Is used </a:t>
            </a:r>
            <a:r>
              <a:rPr lang="en-US" sz="2800" b="1" dirty="0"/>
              <a:t>to describe a </a:t>
            </a:r>
            <a:r>
              <a:rPr lang="en-US" sz="2800" b="1" dirty="0">
                <a:solidFill>
                  <a:srgbClr val="FF0000"/>
                </a:solidFill>
              </a:rPr>
              <a:t>method</a:t>
            </a:r>
            <a:r>
              <a:rPr lang="en-US" sz="2800" b="1" dirty="0"/>
              <a:t> of childbirth where medical intervention for </a:t>
            </a:r>
            <a:r>
              <a:rPr lang="en-US" sz="2800" b="1" dirty="0">
                <a:solidFill>
                  <a:srgbClr val="FF0000"/>
                </a:solidFill>
              </a:rPr>
              <a:t>management of pain </a:t>
            </a:r>
            <a:r>
              <a:rPr lang="en-US" sz="2800" b="1" dirty="0"/>
              <a:t>or labor is </a:t>
            </a:r>
            <a:r>
              <a:rPr lang="en-US" sz="2800" b="1" dirty="0" smtClean="0"/>
              <a:t>minimized:</a:t>
            </a:r>
            <a:endParaRPr lang="en-US" sz="2800" b="1" dirty="0"/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exercise regimen</a:t>
            </a:r>
            <a:endParaRPr lang="en-US" sz="2800" b="1" dirty="0"/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controlled </a:t>
            </a:r>
            <a:r>
              <a:rPr lang="en-US" sz="2800" b="1" dirty="0"/>
              <a:t>deep </a:t>
            </a:r>
            <a:r>
              <a:rPr lang="en-US" sz="2800" b="1" dirty="0" smtClean="0"/>
              <a:t>breathing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light massage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concentrating </a:t>
            </a:r>
            <a:r>
              <a:rPr lang="en-US" sz="2800" b="1" dirty="0"/>
              <a:t>on a focal </a:t>
            </a:r>
            <a:r>
              <a:rPr lang="en-US" sz="2800" b="1" dirty="0" smtClean="0"/>
              <a:t>point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800" b="1" dirty="0"/>
              <a:t>active support by a labor </a:t>
            </a:r>
            <a:r>
              <a:rPr lang="en-US" sz="2800" b="1" dirty="0" smtClean="0"/>
              <a:t>coach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gave the woman's partner an active, major role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reducing stimuli :turning down the lights, speaking quietly, giving a warm bath, and stressing gentleness. 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Self-hypnosis and deep relaxation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yoga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q"/>
            </a:pPr>
            <a:r>
              <a:rPr lang="en-US" sz="2800" b="1" dirty="0" smtClean="0"/>
              <a:t> importance of keeping mother and baby together</a:t>
            </a:r>
          </a:p>
          <a:p>
            <a:pPr marL="0" indent="0" algn="l" rtl="0">
              <a:buClr>
                <a:srgbClr val="C00000"/>
              </a:buClr>
              <a:buSzPct val="102000"/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9499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70560"/>
            <a:ext cx="10375392" cy="5785176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The </a:t>
            </a:r>
            <a:r>
              <a:rPr lang="en-US" sz="3200" b="1" dirty="0">
                <a:solidFill>
                  <a:srgbClr val="C00000"/>
                </a:solidFill>
              </a:rPr>
              <a:t>following examples illustrate some of the benefits of childbirth education: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FF0000"/>
                </a:solidFill>
              </a:rPr>
              <a:t>Fewer </a:t>
            </a:r>
            <a:r>
              <a:rPr lang="en-US" sz="3200" b="1" dirty="0">
                <a:solidFill>
                  <a:srgbClr val="FF0000"/>
                </a:solidFill>
              </a:rPr>
              <a:t>visits </a:t>
            </a:r>
            <a:r>
              <a:rPr lang="en-US" sz="3200" b="1" dirty="0">
                <a:solidFill>
                  <a:srgbClr val="002060"/>
                </a:solidFill>
              </a:rPr>
              <a:t>to labor delivery for </a:t>
            </a:r>
            <a:r>
              <a:rPr lang="en-US" sz="3200" b="1" dirty="0" smtClean="0">
                <a:solidFill>
                  <a:srgbClr val="002060"/>
                </a:solidFill>
              </a:rPr>
              <a:t>assessment.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2060"/>
                </a:solidFill>
              </a:rPr>
              <a:t>have both </a:t>
            </a:r>
            <a:r>
              <a:rPr lang="en-US" sz="3200" b="1" dirty="0" smtClean="0">
                <a:solidFill>
                  <a:srgbClr val="FF3300"/>
                </a:solidFill>
              </a:rPr>
              <a:t>psychological</a:t>
            </a:r>
            <a:r>
              <a:rPr lang="en-US" sz="3200" b="1" dirty="0" smtClean="0">
                <a:solidFill>
                  <a:srgbClr val="002060"/>
                </a:solidFill>
              </a:rPr>
              <a:t> and </a:t>
            </a:r>
            <a:r>
              <a:rPr lang="en-US" sz="3200" b="1" dirty="0" smtClean="0">
                <a:solidFill>
                  <a:srgbClr val="FF3300"/>
                </a:solidFill>
              </a:rPr>
              <a:t>medical</a:t>
            </a:r>
            <a:r>
              <a:rPr lang="en-US" sz="3200" b="1" dirty="0" smtClean="0">
                <a:solidFill>
                  <a:srgbClr val="002060"/>
                </a:solidFill>
              </a:rPr>
              <a:t> benefits. 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FF0000"/>
                </a:solidFill>
              </a:rPr>
              <a:t>reduced</a:t>
            </a:r>
            <a:r>
              <a:rPr lang="en-US" sz="3200" b="1" dirty="0" smtClean="0">
                <a:solidFill>
                  <a:srgbClr val="002060"/>
                </a:solidFill>
              </a:rPr>
              <a:t> the likelihood of medication for pain relief, operative vaginal delivery, c/s. slight reduction in the length of labor and improvement in maternal satisfaction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v"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 algn="l" rtl="0">
              <a:buClr>
                <a:srgbClr val="C00000"/>
              </a:buClr>
              <a:buSzPct val="102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Less </a:t>
            </a:r>
            <a:r>
              <a:rPr lang="en-US" sz="3200" b="1" dirty="0" smtClean="0">
                <a:solidFill>
                  <a:srgbClr val="002060"/>
                </a:solidFill>
              </a:rPr>
              <a:t>use of epidural </a:t>
            </a:r>
            <a:r>
              <a:rPr lang="en-US" sz="3200" b="1" dirty="0" smtClean="0">
                <a:solidFill>
                  <a:srgbClr val="FF0000"/>
                </a:solidFill>
              </a:rPr>
              <a:t>anesthesia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l" rtl="0">
              <a:buClr>
                <a:srgbClr val="C00000"/>
              </a:buClr>
              <a:buSzPct val="102000"/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(visualization and relaxation, breathing, meditation, yoga, acupressure, and facilitated partner support).</a:t>
            </a:r>
          </a:p>
          <a:p>
            <a:pPr marL="0" indent="0" algn="l" rtl="0">
              <a:buClr>
                <a:srgbClr val="C00000"/>
              </a:buClr>
              <a:buSzPct val="102000"/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 algn="l" rtl="0">
              <a:buClr>
                <a:srgbClr val="C00000"/>
              </a:buClr>
              <a:buSzPct val="102000"/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Reduction in elective </a:t>
            </a:r>
            <a:r>
              <a:rPr lang="en-US" sz="3200" b="1" dirty="0" smtClean="0">
                <a:solidFill>
                  <a:srgbClr val="FF0000"/>
                </a:solidFill>
              </a:rPr>
              <a:t>inductions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v"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 algn="l" rtl="0">
              <a:buClr>
                <a:srgbClr val="C00000"/>
              </a:buClr>
              <a:buSzPct val="102000"/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2060"/>
                </a:solidFill>
              </a:rPr>
              <a:t>Increase in </a:t>
            </a:r>
            <a:r>
              <a:rPr lang="en-US" sz="3200" b="1" dirty="0" smtClean="0">
                <a:solidFill>
                  <a:srgbClr val="FF0000"/>
                </a:solidFill>
              </a:rPr>
              <a:t>breastfeeding</a:t>
            </a:r>
            <a:r>
              <a:rPr lang="en-US" sz="3200" b="1" dirty="0" smtClean="0">
                <a:solidFill>
                  <a:srgbClr val="002060"/>
                </a:solidFill>
              </a:rPr>
              <a:t> rates.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7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0765536" cy="873456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.</a:t>
            </a:r>
            <a:endParaRPr lang="en-US" dirty="0"/>
          </a:p>
          <a:p>
            <a:pPr marL="0" indent="0"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What To Do To Prepare :</a:t>
            </a:r>
          </a:p>
          <a:p>
            <a:pPr marL="0" indent="0" algn="l" rtl="0">
              <a:buClr>
                <a:srgbClr val="C00000"/>
              </a:buClr>
              <a:buSzPct val="154000"/>
              <a:buFont typeface="Wingdings" pitchFamily="2" charset="2"/>
              <a:buChar char="§"/>
            </a:pPr>
            <a:r>
              <a:rPr lang="en-US" sz="2800" b="1" dirty="0" smtClean="0"/>
              <a:t>Much </a:t>
            </a:r>
            <a:r>
              <a:rPr lang="en-US" sz="2800" b="1" dirty="0"/>
              <a:t>of the preparation for labor and birth happens quite </a:t>
            </a:r>
            <a:r>
              <a:rPr lang="en-US" sz="2800" b="1" dirty="0">
                <a:solidFill>
                  <a:srgbClr val="FF0000"/>
                </a:solidFill>
              </a:rPr>
              <a:t>naturally </a:t>
            </a:r>
            <a:r>
              <a:rPr lang="en-US" sz="2800" b="1" dirty="0"/>
              <a:t>as pregnancy progresses. </a:t>
            </a:r>
            <a:endParaRPr lang="en-US" sz="2800" b="1" dirty="0" smtClean="0"/>
          </a:p>
          <a:p>
            <a:pPr marL="0" indent="0" algn="l" rtl="0">
              <a:buClr>
                <a:srgbClr val="C00000"/>
              </a:buClr>
              <a:buSzPct val="154000"/>
              <a:buFont typeface="Wingdings" pitchFamily="2" charset="2"/>
              <a:buChar char="§"/>
            </a:pPr>
            <a:r>
              <a:rPr lang="en-US" sz="2800" b="1" dirty="0" smtClean="0"/>
              <a:t>Mother </a:t>
            </a:r>
            <a:r>
              <a:rPr lang="en-US" sz="2800" b="1" dirty="0"/>
              <a:t>becomes attached to her baby as he makes his presence known with </a:t>
            </a:r>
            <a:r>
              <a:rPr lang="en-US" sz="2800" b="1" dirty="0">
                <a:solidFill>
                  <a:srgbClr val="FF0000"/>
                </a:solidFill>
              </a:rPr>
              <a:t>kicks and movement</a:t>
            </a:r>
            <a:r>
              <a:rPr lang="en-US" sz="2800" b="1" dirty="0" smtClean="0"/>
              <a:t>.</a:t>
            </a:r>
          </a:p>
          <a:p>
            <a:pPr marL="0" indent="0" algn="l" rtl="0">
              <a:buClr>
                <a:srgbClr val="C00000"/>
              </a:buClr>
              <a:buSzPct val="154000"/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Physical changes </a:t>
            </a:r>
            <a:r>
              <a:rPr lang="en-US" sz="2800" b="1" dirty="0"/>
              <a:t>occur: the cervix softens, contractions become noticeable. </a:t>
            </a:r>
          </a:p>
          <a:p>
            <a:pPr marL="0" indent="0" algn="l" rtl="0">
              <a:buClr>
                <a:srgbClr val="C00000"/>
              </a:buClr>
              <a:buSzPct val="154000"/>
              <a:buFont typeface="Wingdings" pitchFamily="2" charset="2"/>
              <a:buChar char="§"/>
            </a:pPr>
            <a:r>
              <a:rPr lang="en-US" sz="2800" b="1" dirty="0" smtClean="0"/>
              <a:t>talking </a:t>
            </a:r>
            <a:r>
              <a:rPr lang="en-US" sz="2800" b="1" dirty="0"/>
              <a:t>with other women</a:t>
            </a:r>
            <a:r>
              <a:rPr lang="en-US" sz="2800" b="1" dirty="0">
                <a:solidFill>
                  <a:srgbClr val="FF0000"/>
                </a:solidFill>
              </a:rPr>
              <a:t>, sharing stories</a:t>
            </a:r>
            <a:r>
              <a:rPr lang="en-US" sz="2800" b="1" dirty="0"/>
              <a:t>, and getting guidance </a:t>
            </a:r>
            <a:r>
              <a:rPr lang="en-US" sz="2800" b="1" dirty="0" smtClean="0"/>
              <a:t>. </a:t>
            </a:r>
            <a:endParaRPr lang="en-US" sz="2800" b="1" dirty="0"/>
          </a:p>
          <a:p>
            <a:pPr marL="0" indent="0" algn="l" rtl="0">
              <a:buClr>
                <a:srgbClr val="C00000"/>
              </a:buClr>
              <a:buSzPct val="154000"/>
              <a:buFont typeface="Wingdings" pitchFamily="2" charset="2"/>
              <a:buChar char="§"/>
            </a:pPr>
            <a:r>
              <a:rPr lang="en-US" sz="2800" b="1" dirty="0" smtClean="0"/>
              <a:t>viewing </a:t>
            </a:r>
            <a:r>
              <a:rPr lang="en-US" sz="2800" b="1" dirty="0"/>
              <a:t>birth on </a:t>
            </a:r>
            <a:r>
              <a:rPr lang="en-US" sz="2800" b="1" dirty="0" smtClean="0">
                <a:solidFill>
                  <a:srgbClr val="FF0000"/>
                </a:solidFill>
              </a:rPr>
              <a:t>video ; books ;websites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5" y="286602"/>
            <a:ext cx="10436352" cy="622337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i="1" u="sng" dirty="0" smtClean="0">
                <a:solidFill>
                  <a:srgbClr val="C00000"/>
                </a:solidFill>
              </a:rPr>
              <a:t>Birth </a:t>
            </a:r>
            <a:r>
              <a:rPr lang="en-US" sz="3200" b="1" i="1" u="sng" dirty="0">
                <a:solidFill>
                  <a:srgbClr val="C00000"/>
                </a:solidFill>
              </a:rPr>
              <a:t>plans </a:t>
            </a:r>
            <a:r>
              <a:rPr lang="en-US" sz="3200" b="1" i="1" u="sng" dirty="0" smtClean="0">
                <a:solidFill>
                  <a:srgbClr val="C00000"/>
                </a:solidFill>
              </a:rPr>
              <a:t>:</a:t>
            </a:r>
          </a:p>
          <a:p>
            <a:pPr marL="0" indent="0" algn="l" rtl="0">
              <a:buNone/>
            </a:pPr>
            <a:r>
              <a:rPr lang="en-US" sz="2800" b="1" dirty="0" smtClean="0"/>
              <a:t>Preparing </a:t>
            </a:r>
            <a:r>
              <a:rPr lang="en-US" sz="2800" b="1" dirty="0"/>
              <a:t>for labor and birth involves creating a plan for assuring that the </a:t>
            </a:r>
            <a:r>
              <a:rPr lang="en-US" sz="2800" b="1" u="sng" dirty="0">
                <a:solidFill>
                  <a:srgbClr val="0070C0"/>
                </a:solidFill>
              </a:rPr>
              <a:t>three things </a:t>
            </a:r>
            <a:r>
              <a:rPr lang="en-US" sz="2800" b="1" dirty="0"/>
              <a:t>that help women cope with labor and birth are in place: </a:t>
            </a:r>
            <a:r>
              <a:rPr lang="en-US" sz="2800" b="1" dirty="0">
                <a:solidFill>
                  <a:srgbClr val="0070C0"/>
                </a:solidFill>
              </a:rPr>
              <a:t>confidence in herself, freedom to reduce discomfort in a variety of ways, and support of family, friends and </a:t>
            </a:r>
            <a:r>
              <a:rPr lang="en-US" sz="2800" b="1" dirty="0" smtClean="0">
                <a:solidFill>
                  <a:srgbClr val="0070C0"/>
                </a:solidFill>
              </a:rPr>
              <a:t>professionals.</a:t>
            </a:r>
          </a:p>
          <a:p>
            <a:pPr marL="0" indent="0" algn="l" rtl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In the birth plan, the </a:t>
            </a:r>
            <a:r>
              <a:rPr lang="en-US" sz="2800" b="1" dirty="0">
                <a:solidFill>
                  <a:srgbClr val="FF3300"/>
                </a:solidFill>
              </a:rPr>
              <a:t>woman identifies </a:t>
            </a:r>
            <a:r>
              <a:rPr lang="en-US" sz="2800" b="1" dirty="0"/>
              <a:t>what is important to her and what she needs to feel safe, supported and confident in </a:t>
            </a:r>
            <a:r>
              <a:rPr lang="en-US" sz="2800" b="1" dirty="0" smtClean="0"/>
              <a:t>labor</a:t>
            </a:r>
          </a:p>
          <a:p>
            <a:pPr marL="0" indent="0" algn="l" rtl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The birth plan is intended to be a </a:t>
            </a:r>
            <a:r>
              <a:rPr lang="en-US" sz="2800" b="1" dirty="0">
                <a:solidFill>
                  <a:srgbClr val="FF3300"/>
                </a:solidFill>
              </a:rPr>
              <a:t>living document </a:t>
            </a:r>
            <a:r>
              <a:rPr lang="en-US" sz="2800" b="1" dirty="0"/>
              <a:t>that changes as circumstances change, acknowledging that medical interventions based on best evidence may be necessary if complications ensue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92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4600"/>
            <a:ext cx="9652000" cy="484632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The written birth plan serves several purposes:</a:t>
            </a:r>
          </a:p>
          <a:p>
            <a:pPr marL="0" indent="0" algn="l" rtl="0">
              <a:buClr>
                <a:srgbClr val="C00000"/>
              </a:buClr>
              <a:buSzPct val="103000"/>
              <a:buFont typeface="Wingdings" pitchFamily="2" charset="2"/>
              <a:buChar char="ü"/>
            </a:pPr>
            <a:r>
              <a:rPr lang="en-US" sz="2400" b="1" dirty="0" smtClean="0"/>
              <a:t>It provides an opportunity for </a:t>
            </a:r>
            <a:r>
              <a:rPr lang="en-US" sz="2400" b="1" dirty="0" smtClean="0">
                <a:solidFill>
                  <a:srgbClr val="FF3300"/>
                </a:solidFill>
              </a:rPr>
              <a:t>discussion</a:t>
            </a:r>
            <a:r>
              <a:rPr lang="en-US" sz="2400" b="1" dirty="0" smtClean="0"/>
              <a:t> between the woman and her partner or support team to ensure that all important issues are addressed. </a:t>
            </a:r>
          </a:p>
          <a:p>
            <a:pPr marL="0" indent="0" algn="l" rtl="0">
              <a:buClr>
                <a:srgbClr val="C00000"/>
              </a:buClr>
              <a:buSzPct val="103000"/>
              <a:buFont typeface="Wingdings" pitchFamily="2" charset="2"/>
              <a:buChar char="ü"/>
            </a:pPr>
            <a:r>
              <a:rPr lang="en-US" sz="2400" b="1" dirty="0" smtClean="0"/>
              <a:t>what is personally </a:t>
            </a:r>
            <a:r>
              <a:rPr lang="en-US" sz="2400" b="1" dirty="0" smtClean="0">
                <a:solidFill>
                  <a:srgbClr val="FF3300"/>
                </a:solidFill>
              </a:rPr>
              <a:t>important</a:t>
            </a:r>
            <a:r>
              <a:rPr lang="en-US" sz="2400" b="1" dirty="0" smtClean="0"/>
              <a:t> for the woman.</a:t>
            </a:r>
          </a:p>
          <a:p>
            <a:pPr marL="0" indent="0" algn="l" rtl="0">
              <a:buClr>
                <a:srgbClr val="C00000"/>
              </a:buClr>
              <a:buSzPct val="103000"/>
              <a:buFont typeface="Wingdings" pitchFamily="2" charset="2"/>
              <a:buChar char="ü"/>
            </a:pPr>
            <a:r>
              <a:rPr lang="en-US" sz="2400" b="1" dirty="0" smtClean="0"/>
              <a:t>It helps women become actively involved in making </a:t>
            </a:r>
            <a:r>
              <a:rPr lang="en-US" sz="2400" b="1" dirty="0" smtClean="0">
                <a:solidFill>
                  <a:srgbClr val="FF3300"/>
                </a:solidFill>
              </a:rPr>
              <a:t>decisions</a:t>
            </a:r>
            <a:r>
              <a:rPr lang="en-US" sz="2400" b="1" dirty="0" smtClean="0"/>
              <a:t>, an important component of childbirth satisfaction.</a:t>
            </a:r>
          </a:p>
          <a:p>
            <a:pPr marL="0" indent="0" algn="l" rtl="0">
              <a:buClr>
                <a:srgbClr val="C00000"/>
              </a:buClr>
              <a:buSzPct val="103000"/>
              <a:buFont typeface="Wingdings" pitchFamily="2" charset="2"/>
              <a:buChar char="ü"/>
            </a:pPr>
            <a:r>
              <a:rPr lang="en-US" sz="2400" b="1" dirty="0" smtClean="0"/>
              <a:t>It serves as </a:t>
            </a:r>
            <a:r>
              <a:rPr lang="en-US" sz="2400" b="1" dirty="0" smtClean="0">
                <a:solidFill>
                  <a:srgbClr val="FF3300"/>
                </a:solidFill>
              </a:rPr>
              <a:t>documentation of the agreement</a:t>
            </a:r>
            <a:r>
              <a:rPr lang="en-US" sz="2400" b="1" dirty="0" smtClean="0"/>
              <a:t> between the provider and woman acknowledging that circumstances can change.</a:t>
            </a:r>
          </a:p>
          <a:p>
            <a:pPr marL="0" indent="0" algn="l" rtl="0">
              <a:buClr>
                <a:srgbClr val="C00000"/>
              </a:buClr>
              <a:buSzPct val="103000"/>
              <a:buFont typeface="Wingdings" pitchFamily="2" charset="2"/>
              <a:buChar char="ü"/>
            </a:pPr>
            <a:r>
              <a:rPr lang="en-US" sz="2400" b="1" dirty="0" smtClean="0"/>
              <a:t> written birth plans </a:t>
            </a:r>
            <a:r>
              <a:rPr lang="en-US" sz="2400" b="1" dirty="0" smtClean="0">
                <a:solidFill>
                  <a:srgbClr val="FF3300"/>
                </a:solidFill>
              </a:rPr>
              <a:t>reduce conflicts </a:t>
            </a:r>
            <a:r>
              <a:rPr lang="en-US" sz="2400" b="1" dirty="0" smtClean="0"/>
              <a:t>and misunderstandings between women and their providers surrounding the birth by making agreements in advance about what will be done in a normal delivery and what will be necessary if an emergency arises. </a:t>
            </a:r>
          </a:p>
          <a:p>
            <a:endParaRPr lang="fa-IR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34" y="-145352"/>
            <a:ext cx="10192652" cy="678293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What To Look For In A Preparation For Childbirth Class:</a:t>
            </a:r>
            <a:r>
              <a:rPr lang="en-US" dirty="0"/>
              <a:t> </a:t>
            </a:r>
            <a:endParaRPr lang="en-US" dirty="0" smtClean="0"/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q"/>
            </a:pPr>
            <a:r>
              <a:rPr lang="en-US" b="1" dirty="0" smtClean="0"/>
              <a:t>Formal </a:t>
            </a:r>
            <a:r>
              <a:rPr lang="en-US" b="1" dirty="0"/>
              <a:t>childbirth preparation classes should be taught by a </a:t>
            </a:r>
            <a:r>
              <a:rPr lang="en-US" b="1" dirty="0">
                <a:solidFill>
                  <a:srgbClr val="FF3300"/>
                </a:solidFill>
              </a:rPr>
              <a:t>certified childbirth educator </a:t>
            </a:r>
            <a:r>
              <a:rPr lang="en-US" b="1" dirty="0" smtClean="0"/>
              <a:t>.</a:t>
            </a:r>
          </a:p>
          <a:p>
            <a:pPr marL="0" indent="0" algn="l" rtl="0">
              <a:buClr>
                <a:srgbClr val="C00000"/>
              </a:buClr>
              <a:buSzPct val="89000"/>
              <a:buNone/>
            </a:pPr>
            <a:r>
              <a:rPr lang="en-US" b="1" dirty="0" smtClean="0"/>
              <a:t>The childbirth </a:t>
            </a:r>
            <a:r>
              <a:rPr lang="en-US" b="1" dirty="0"/>
              <a:t>educator is knowledgeable about the normal, natural </a:t>
            </a:r>
            <a:r>
              <a:rPr lang="en-US" b="1" dirty="0" smtClean="0"/>
              <a:t>process of </a:t>
            </a:r>
            <a:r>
              <a:rPr lang="en-US" b="1" dirty="0"/>
              <a:t>birth, including strategies to facilitate labor and birth. She is up to date with the most current research about birth and maternity care practices. </a:t>
            </a:r>
            <a:r>
              <a:rPr lang="en-US" b="1" dirty="0" smtClean="0"/>
              <a:t>helps </a:t>
            </a:r>
            <a:r>
              <a:rPr lang="en-US" b="1" dirty="0"/>
              <a:t>women make sense of what they are learning so they can ultimately make informed decisions about their labor and birth.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q"/>
            </a:pPr>
            <a:r>
              <a:rPr lang="en-US" b="1" dirty="0" smtClean="0"/>
              <a:t>Childbirth </a:t>
            </a:r>
            <a:r>
              <a:rPr lang="en-US" b="1" dirty="0"/>
              <a:t>classes should be small, with no more than </a:t>
            </a:r>
            <a:r>
              <a:rPr lang="en-US" b="1" dirty="0" smtClean="0">
                <a:solidFill>
                  <a:srgbClr val="FF3300"/>
                </a:solidFill>
              </a:rPr>
              <a:t>8-10 couples</a:t>
            </a:r>
            <a:r>
              <a:rPr lang="en-US" b="1" dirty="0"/>
              <a:t>, to facilitate </a:t>
            </a:r>
            <a:r>
              <a:rPr lang="en-US" b="1" dirty="0" smtClean="0"/>
              <a:t>discussion . 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q"/>
            </a:pPr>
            <a:r>
              <a:rPr lang="en-US" b="1" dirty="0" smtClean="0"/>
              <a:t>classes should involve at least </a:t>
            </a:r>
            <a:r>
              <a:rPr lang="en-US" b="1" dirty="0" smtClean="0">
                <a:solidFill>
                  <a:srgbClr val="FF3300"/>
                </a:solidFill>
              </a:rPr>
              <a:t>12 h</a:t>
            </a:r>
            <a:r>
              <a:rPr lang="en-US" b="1" dirty="0" smtClean="0"/>
              <a:t> of instruction.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Traditionally, they are held over a period of weeks in the </a:t>
            </a:r>
            <a:r>
              <a:rPr lang="en-US" b="1" dirty="0">
                <a:solidFill>
                  <a:srgbClr val="FF3300"/>
                </a:solidFill>
              </a:rPr>
              <a:t>last </a:t>
            </a:r>
            <a:r>
              <a:rPr lang="en-US" b="1" dirty="0" smtClean="0">
                <a:solidFill>
                  <a:srgbClr val="FF3300"/>
                </a:solidFill>
              </a:rPr>
              <a:t>trimester.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q"/>
            </a:pPr>
            <a:endParaRPr lang="en-US" dirty="0"/>
          </a:p>
          <a:p>
            <a:pPr marL="0" indent="0" algn="l">
              <a:buClr>
                <a:srgbClr val="C00000"/>
              </a:buClr>
              <a:buSzPct val="89000"/>
              <a:buFont typeface="Wingdings" pitchFamily="2" charset="2"/>
              <a:buChar char="q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4552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90239"/>
            <a:ext cx="9913257" cy="6170217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Class content at a very minimum should include: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v"/>
            </a:pPr>
            <a:r>
              <a:rPr lang="en-US" sz="3200" b="1" dirty="0" smtClean="0"/>
              <a:t>The history of birth</a:t>
            </a:r>
            <a:r>
              <a:rPr lang="en-US" sz="3200" dirty="0" smtClean="0"/>
              <a:t> .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v"/>
            </a:pPr>
            <a:r>
              <a:rPr lang="en-US" sz="3200" b="1" dirty="0" smtClean="0"/>
              <a:t>The normal, natural physiologic </a:t>
            </a:r>
            <a:r>
              <a:rPr lang="en-US" sz="3200" b="1" dirty="0" smtClean="0">
                <a:solidFill>
                  <a:srgbClr val="FF3300"/>
                </a:solidFill>
              </a:rPr>
              <a:t>process of birth </a:t>
            </a:r>
            <a:r>
              <a:rPr lang="en-US" sz="3200" b="1" dirty="0" smtClean="0"/>
              <a:t>including the role of hormones during pregnancy, birth, and breastfeeding</a:t>
            </a:r>
            <a:r>
              <a:rPr lang="en-US" sz="3200" dirty="0" smtClean="0"/>
              <a:t> .</a:t>
            </a:r>
            <a:endParaRPr lang="en-US" sz="3200" b="1" dirty="0" smtClean="0"/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v"/>
            </a:pPr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rgbClr val="FF3300"/>
                </a:solidFill>
              </a:rPr>
              <a:t>care practices </a:t>
            </a:r>
            <a:r>
              <a:rPr lang="en-US" sz="3200" b="1" dirty="0" smtClean="0"/>
              <a:t>that promote, protect and support normal birth, including letting labor start on its own</a:t>
            </a:r>
            <a:r>
              <a:rPr lang="en-US" sz="3200" dirty="0" smtClean="0"/>
              <a:t> .</a:t>
            </a:r>
            <a:endParaRPr lang="en-US" sz="3200" b="1" dirty="0" smtClean="0"/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v"/>
            </a:pPr>
            <a:r>
              <a:rPr lang="en-US" sz="3200" b="1" dirty="0" smtClean="0"/>
              <a:t>The role of </a:t>
            </a:r>
            <a:r>
              <a:rPr lang="en-US" sz="3200" b="1" dirty="0" smtClean="0">
                <a:solidFill>
                  <a:srgbClr val="FF3300"/>
                </a:solidFill>
              </a:rPr>
              <a:t>pain</a:t>
            </a:r>
            <a:r>
              <a:rPr lang="en-US" sz="3200" b="1" dirty="0" smtClean="0"/>
              <a:t> in labor</a:t>
            </a:r>
            <a:r>
              <a:rPr lang="en-US" sz="2400" dirty="0" smtClean="0"/>
              <a:t> </a:t>
            </a:r>
            <a:r>
              <a:rPr lang="en-US" sz="4400" dirty="0" smtClean="0"/>
              <a:t>.</a:t>
            </a:r>
            <a:endParaRPr lang="en-US" sz="3200" dirty="0" smtClean="0"/>
          </a:p>
          <a:p>
            <a:pPr marL="0" indent="0" algn="l" rtl="0">
              <a:buNone/>
            </a:pPr>
            <a:r>
              <a:rPr lang="en-US" sz="3200" b="1" dirty="0" smtClean="0"/>
              <a:t>A wide variety of comfort measures for palliating  of pain, including not only simple relaxation and breathing techniques, but position changes such as walking and rocking, massage, hydrotherapy, aroma-therapy, music, use of hot and cold water</a:t>
            </a:r>
            <a:r>
              <a:rPr lang="en-US" sz="2400" dirty="0" smtClean="0"/>
              <a:t> .</a:t>
            </a:r>
          </a:p>
          <a:p>
            <a:pPr marL="0" indent="0" algn="l" rtl="0">
              <a:buClr>
                <a:srgbClr val="C00000"/>
              </a:buClr>
              <a:buSzPct val="89000"/>
              <a:buFont typeface="Wingdings" pitchFamily="2" charset="2"/>
              <a:buChar char="v"/>
            </a:pPr>
            <a:endParaRPr lang="en-US" sz="3200" b="1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"/>
            <a:ext cx="9707880" cy="6605517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Clr>
                <a:srgbClr val="C00000"/>
              </a:buClr>
              <a:buSzPct val="94000"/>
              <a:buFont typeface="Wingdings" pitchFamily="2" charset="2"/>
              <a:buChar char="v"/>
            </a:pPr>
            <a:r>
              <a:rPr lang="en-US" sz="3100" b="1" dirty="0" smtClean="0"/>
              <a:t>Ways </a:t>
            </a:r>
            <a:r>
              <a:rPr lang="en-US" sz="3100" b="1" dirty="0"/>
              <a:t>to </a:t>
            </a:r>
            <a:r>
              <a:rPr lang="en-US" sz="3100" b="1" dirty="0">
                <a:solidFill>
                  <a:srgbClr val="FF0000"/>
                </a:solidFill>
              </a:rPr>
              <a:t>facilitate</a:t>
            </a:r>
            <a:r>
              <a:rPr lang="en-US" sz="3100" b="1" dirty="0"/>
              <a:t> the progress of labor, such as ambulation</a:t>
            </a:r>
          </a:p>
          <a:p>
            <a:pPr marL="0" indent="0" algn="l" rtl="0">
              <a:buClr>
                <a:srgbClr val="C00000"/>
              </a:buClr>
              <a:buSzPct val="94000"/>
              <a:buFont typeface="Wingdings" pitchFamily="2" charset="2"/>
              <a:buChar char="v"/>
            </a:pPr>
            <a:r>
              <a:rPr lang="en-US" sz="3100" b="1" dirty="0" smtClean="0"/>
              <a:t>Indications </a:t>
            </a:r>
            <a:r>
              <a:rPr lang="en-US" sz="3100" b="1" dirty="0"/>
              <a:t>for </a:t>
            </a:r>
            <a:r>
              <a:rPr lang="en-US" sz="3100" b="1" dirty="0">
                <a:solidFill>
                  <a:srgbClr val="FF0000"/>
                </a:solidFill>
              </a:rPr>
              <a:t>medical </a:t>
            </a:r>
            <a:r>
              <a:rPr lang="en-US" sz="3100" b="1" dirty="0" smtClean="0">
                <a:solidFill>
                  <a:srgbClr val="FF0000"/>
                </a:solidFill>
              </a:rPr>
              <a:t>interventions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.</a:t>
            </a:r>
            <a:endParaRPr lang="en-US" sz="3100" b="1" dirty="0"/>
          </a:p>
          <a:p>
            <a:pPr marL="0" indent="0" algn="l" rtl="0">
              <a:buClr>
                <a:srgbClr val="C00000"/>
              </a:buClr>
              <a:buSzPct val="94000"/>
              <a:buFont typeface="Wingdings" pitchFamily="2" charset="2"/>
              <a:buChar char="v"/>
            </a:pPr>
            <a:r>
              <a:rPr lang="en-US" sz="3100" b="1" dirty="0" smtClean="0"/>
              <a:t>The </a:t>
            </a:r>
            <a:r>
              <a:rPr lang="en-US" sz="3100" b="1" dirty="0">
                <a:solidFill>
                  <a:srgbClr val="FF0000"/>
                </a:solidFill>
              </a:rPr>
              <a:t>effect of interventions</a:t>
            </a:r>
            <a:r>
              <a:rPr lang="en-US" sz="3100" b="1" dirty="0"/>
              <a:t>, including the epidural, on the normal course of labor and </a:t>
            </a:r>
            <a:r>
              <a:rPr lang="en-US" sz="3100" b="1" dirty="0" smtClean="0"/>
              <a:t>birth</a:t>
            </a:r>
            <a:r>
              <a:rPr lang="en-US" sz="3200" dirty="0" smtClean="0"/>
              <a:t> .</a:t>
            </a:r>
            <a:endParaRPr lang="en-US" sz="3100" b="1" dirty="0"/>
          </a:p>
          <a:p>
            <a:pPr marL="0" indent="0" algn="l" rtl="0">
              <a:buClr>
                <a:srgbClr val="C00000"/>
              </a:buClr>
              <a:buSzPct val="94000"/>
              <a:buFont typeface="Wingdings" pitchFamily="2" charset="2"/>
              <a:buChar char="v"/>
            </a:pPr>
            <a:r>
              <a:rPr lang="en-US" sz="3100" b="1" dirty="0" smtClean="0"/>
              <a:t>Strategies </a:t>
            </a:r>
            <a:r>
              <a:rPr lang="en-US" sz="3100" b="1" dirty="0"/>
              <a:t>to </a:t>
            </a:r>
            <a:r>
              <a:rPr lang="en-US" sz="3100" b="1" dirty="0">
                <a:solidFill>
                  <a:srgbClr val="FF0000"/>
                </a:solidFill>
              </a:rPr>
              <a:t>minimize</a:t>
            </a:r>
            <a:r>
              <a:rPr lang="en-US" sz="3100" b="1" dirty="0"/>
              <a:t> the influence of </a:t>
            </a:r>
            <a:r>
              <a:rPr lang="en-US" sz="3100" b="1" dirty="0" smtClean="0"/>
              <a:t>interventions</a:t>
            </a:r>
            <a:r>
              <a:rPr lang="en-US" sz="3200" dirty="0" smtClean="0"/>
              <a:t> .</a:t>
            </a:r>
            <a:endParaRPr lang="en-US" sz="3100" b="1" dirty="0"/>
          </a:p>
          <a:p>
            <a:pPr marL="0" indent="0" algn="l" rtl="0">
              <a:buClr>
                <a:srgbClr val="C00000"/>
              </a:buClr>
              <a:buSzPct val="94000"/>
              <a:buFont typeface="Wingdings" pitchFamily="2" charset="2"/>
              <a:buChar char="v"/>
            </a:pPr>
            <a:r>
              <a:rPr lang="en-US" sz="3100" b="1" dirty="0" smtClean="0">
                <a:solidFill>
                  <a:srgbClr val="FF0000"/>
                </a:solidFill>
              </a:rPr>
              <a:t>Complications</a:t>
            </a:r>
            <a:r>
              <a:rPr lang="en-US" sz="3100" b="1" dirty="0" smtClean="0"/>
              <a:t> </a:t>
            </a:r>
            <a:r>
              <a:rPr lang="en-US" sz="3100" b="1" dirty="0"/>
              <a:t>of the normal, natural process of labor and </a:t>
            </a:r>
            <a:r>
              <a:rPr lang="en-US" sz="3100" b="1" dirty="0" smtClean="0"/>
              <a:t>birth</a:t>
            </a:r>
            <a:r>
              <a:rPr lang="en-US" sz="3200" dirty="0" smtClean="0"/>
              <a:t> .</a:t>
            </a:r>
            <a:endParaRPr lang="en-US" sz="3100" b="1" dirty="0"/>
          </a:p>
          <a:p>
            <a:pPr marL="0" indent="0" algn="l" rtl="0">
              <a:buClr>
                <a:srgbClr val="C00000"/>
              </a:buClr>
              <a:buSzPct val="94000"/>
              <a:buFont typeface="Wingdings" pitchFamily="2" charset="2"/>
              <a:buChar char="v"/>
            </a:pPr>
            <a:r>
              <a:rPr lang="en-US" sz="3100" b="1" dirty="0" smtClean="0"/>
              <a:t>How to </a:t>
            </a:r>
            <a:r>
              <a:rPr lang="en-US" sz="3100" b="1" dirty="0" smtClean="0">
                <a:solidFill>
                  <a:srgbClr val="FF0000"/>
                </a:solidFill>
              </a:rPr>
              <a:t>keep labor as normal </a:t>
            </a:r>
            <a:r>
              <a:rPr lang="en-US" sz="3100" b="1" dirty="0" smtClean="0"/>
              <a:t>as possible if interventions are required</a:t>
            </a:r>
            <a:r>
              <a:rPr lang="en-US" sz="2800" dirty="0" smtClean="0"/>
              <a:t> .</a:t>
            </a:r>
            <a:endParaRPr lang="en-US" sz="3100" b="1" dirty="0" smtClean="0"/>
          </a:p>
          <a:p>
            <a:pPr marL="0" indent="0" algn="l" rtl="0">
              <a:buClr>
                <a:srgbClr val="C00000"/>
              </a:buClr>
              <a:buSzPct val="94000"/>
              <a:buFont typeface="Wingdings" pitchFamily="2" charset="2"/>
              <a:buChar char="v"/>
            </a:pPr>
            <a:r>
              <a:rPr lang="en-US" sz="3100" b="1" dirty="0" smtClean="0"/>
              <a:t>basic </a:t>
            </a:r>
            <a:r>
              <a:rPr lang="en-US" sz="3100" b="1" dirty="0"/>
              <a:t>information about the importance of </a:t>
            </a:r>
            <a:r>
              <a:rPr lang="en-US" sz="3100" b="1" dirty="0">
                <a:solidFill>
                  <a:srgbClr val="FF0000"/>
                </a:solidFill>
              </a:rPr>
              <a:t>keeping mother and baby together</a:t>
            </a:r>
            <a:r>
              <a:rPr lang="en-US" sz="3100" b="1" dirty="0"/>
              <a:t>, breastfeeding for mother and baby, and infant needs and </a:t>
            </a:r>
            <a:r>
              <a:rPr lang="en-US" sz="3100" b="1" dirty="0" smtClean="0"/>
              <a:t>capabilities.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265502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183368" cy="6482687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● ●Basics topics SUMMARY AND RECOMMENDATIONS</a:t>
            </a:r>
          </a:p>
          <a:p>
            <a:pPr marL="0" indent="0" algn="l" rtl="0">
              <a:buNone/>
            </a:pPr>
            <a:r>
              <a:rPr lang="en-US" dirty="0" smtClean="0"/>
              <a:t>●Four factors important in determining a woman's satisfaction with her childbirth experience are personal expectations, the amount of support she receives, the quality of the caregiver-patient relationship, and her involvement in decision making. (See </a:t>
            </a:r>
            <a:r>
              <a:rPr lang="en-US" u="sng" dirty="0" smtClean="0">
                <a:hlinkClick r:id="rId2"/>
              </a:rPr>
              <a:t>'Introduction'</a:t>
            </a:r>
            <a:r>
              <a:rPr lang="en-US" dirty="0" smtClean="0"/>
              <a:t> above.)</a:t>
            </a:r>
          </a:p>
          <a:p>
            <a:pPr marL="0" indent="0" algn="l" rtl="0">
              <a:buNone/>
            </a:pPr>
            <a:r>
              <a:rPr lang="en-US" dirty="0" smtClean="0"/>
              <a:t>●The goals of childbirth education are to enable women to labor and give birth confidently, comfortably, and supported by the people around them Childbirth </a:t>
            </a:r>
            <a:r>
              <a:rPr lang="en-US" dirty="0"/>
              <a:t>education helps prospective parents prepare for childbirth and parenthood by providing information on issues such as maternity care practices, pain relief, decision making during labor, infant and postnatal care, and </a:t>
            </a:r>
            <a:r>
              <a:rPr lang="en-US" dirty="0" smtClean="0"/>
              <a:t>breastfeeding. 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●Childbirth education classes are a good way to prepare for birth. They provide an opportunity to meet with other pregnant women, share stories, obtain knowledge about pregnancy/labor/birth/postpartum issues, address fears and concerns, and devote time to focusing on preparing for birth.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This </a:t>
            </a:r>
            <a:r>
              <a:rPr lang="en-US" dirty="0"/>
              <a:t>information helps women know what to expect during labor and birth, and provides a forum for ultimately making choices within the context of modern maternity care and developing a personal plan for birth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644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 descr="E:\دوچرخه\دوچرخه سواران\IMG_20160507_2025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47227" y="2133600"/>
            <a:ext cx="5143173" cy="4724400"/>
          </a:xfrm>
          <a:prstGeom prst="rect">
            <a:avLst/>
          </a:prstGeom>
          <a:noFill/>
        </p:spPr>
      </p:pic>
      <p:pic>
        <p:nvPicPr>
          <p:cNvPr id="6147" name="Picture 3" descr="E:\دوچرخه\دوچرخه سواران\IMG_20170819_211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72263">
            <a:off x="-761434" y="-40173"/>
            <a:ext cx="6599257" cy="3303251"/>
          </a:xfrm>
          <a:prstGeom prst="rect">
            <a:avLst/>
          </a:prstGeom>
          <a:noFill/>
        </p:spPr>
      </p:pic>
      <p:pic>
        <p:nvPicPr>
          <p:cNvPr id="6148" name="Picture 4" descr="E:\دوچرخه\دوچرخه سواران\20170316_08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39677">
            <a:off x="7510703" y="-852200"/>
            <a:ext cx="4735661" cy="4594876"/>
          </a:xfrm>
          <a:prstGeom prst="rect">
            <a:avLst/>
          </a:prstGeom>
          <a:noFill/>
        </p:spPr>
      </p:pic>
      <p:pic>
        <p:nvPicPr>
          <p:cNvPr id="6150" name="Picture 6" descr="E:\دوچرخه\دوچرخه سواران\IMG_20160602_184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4552">
            <a:off x="3599768" y="1433023"/>
            <a:ext cx="4450744" cy="34194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429009">
            <a:off x="-111805" y="4361882"/>
            <a:ext cx="68072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800000"/>
                </a:solidFill>
              </a:rPr>
              <a:t>رکاب زنان سبز تبریز</a:t>
            </a:r>
          </a:p>
          <a:p>
            <a:pPr algn="ctr"/>
            <a:r>
              <a:rPr lang="fa-IR" sz="2000" b="1" dirty="0" smtClean="0">
                <a:solidFill>
                  <a:srgbClr val="800000"/>
                </a:solidFill>
              </a:rPr>
              <a:t>هدف ما گسترش فرهنگ دوچرخه </a:t>
            </a:r>
          </a:p>
          <a:p>
            <a:pPr algn="ctr"/>
            <a:r>
              <a:rPr lang="fa-IR" sz="2000" b="1" dirty="0" smtClean="0">
                <a:solidFill>
                  <a:srgbClr val="800000"/>
                </a:solidFill>
              </a:rPr>
              <a:t>و سه چرخه سواری</a:t>
            </a:r>
          </a:p>
          <a:p>
            <a:pPr algn="ctr"/>
            <a:r>
              <a:rPr lang="fa-IR" sz="2000" b="1" dirty="0" smtClean="0">
                <a:solidFill>
                  <a:srgbClr val="800000"/>
                </a:solidFill>
              </a:rPr>
              <a:t>برای ترافیک کمتر </a:t>
            </a:r>
          </a:p>
          <a:p>
            <a:pPr algn="ctr"/>
            <a:r>
              <a:rPr lang="fa-IR" sz="2000" b="1" dirty="0" smtClean="0">
                <a:solidFill>
                  <a:srgbClr val="800000"/>
                </a:solidFill>
              </a:rPr>
              <a:t>هوایی پاک </a:t>
            </a:r>
          </a:p>
          <a:p>
            <a:pPr algn="ctr"/>
            <a:r>
              <a:rPr lang="fa-IR" sz="2000" b="1" dirty="0" smtClean="0">
                <a:solidFill>
                  <a:srgbClr val="800000"/>
                </a:solidFill>
              </a:rPr>
              <a:t>جسم و روحی سالم</a:t>
            </a:r>
          </a:p>
          <a:p>
            <a:pPr algn="ctr"/>
            <a:r>
              <a:rPr lang="fa-IR" sz="2000" b="1" dirty="0" smtClean="0">
                <a:solidFill>
                  <a:srgbClr val="800000"/>
                </a:solidFill>
              </a:rPr>
              <a:t>09397301303</a:t>
            </a:r>
            <a:endParaRPr lang="fa-IR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3668" y="533400"/>
            <a:ext cx="7702844" cy="2868168"/>
          </a:xfrm>
        </p:spPr>
        <p:txBody>
          <a:bodyPr/>
          <a:lstStyle/>
          <a:p>
            <a:pPr algn="ctr" rtl="0">
              <a:spcAft>
                <a:spcPts val="0"/>
              </a:spcAft>
            </a:pPr>
            <a:r>
              <a:rPr lang="en-US" sz="5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for labor </a:t>
            </a:r>
            <a:r>
              <a:rPr lang="en-US" sz="54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540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childbirth</a:t>
            </a:r>
            <a:endParaRPr lang="en-US" sz="5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46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02" y="682752"/>
            <a:ext cx="9954090" cy="5462015"/>
          </a:xfr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006699"/>
                </a:solidFill>
              </a:rPr>
              <a:t>labor pain </a:t>
            </a:r>
            <a:r>
              <a:rPr lang="en-US" sz="3200" b="1" dirty="0" smtClean="0">
                <a:solidFill>
                  <a:srgbClr val="002060"/>
                </a:solidFill>
              </a:rPr>
              <a:t>is one of the </a:t>
            </a:r>
            <a:r>
              <a:rPr lang="en-US" sz="3200" b="1" dirty="0" smtClean="0">
                <a:solidFill>
                  <a:srgbClr val="006699"/>
                </a:solidFill>
              </a:rPr>
              <a:t>most intense </a:t>
            </a:r>
            <a:r>
              <a:rPr lang="en-US" sz="3200" b="1" dirty="0" smtClean="0">
                <a:solidFill>
                  <a:srgbClr val="002060"/>
                </a:solidFill>
              </a:rPr>
              <a:t>types of pain.</a:t>
            </a:r>
          </a:p>
          <a:p>
            <a:pPr algn="l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Parous</a:t>
            </a:r>
            <a:r>
              <a:rPr lang="en-US" sz="3200" b="1" dirty="0" smtClean="0">
                <a:solidFill>
                  <a:srgbClr val="002060"/>
                </a:solidFill>
              </a:rPr>
              <a:t> women had lower pain scores than </a:t>
            </a:r>
            <a:endParaRPr lang="fa-IR" sz="3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en-US" sz="3200" b="1" dirty="0" err="1" smtClean="0">
                <a:solidFill>
                  <a:srgbClr val="002060"/>
                </a:solidFill>
              </a:rPr>
              <a:t>nulliparous</a:t>
            </a:r>
            <a:r>
              <a:rPr lang="en-US" sz="3200" b="1" dirty="0" smtClean="0">
                <a:solidFill>
                  <a:srgbClr val="002060"/>
                </a:solidFill>
              </a:rPr>
              <a:t> women, but responses varied widely.</a:t>
            </a:r>
          </a:p>
          <a:p>
            <a:pPr algn="l"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algn="l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Pregnant women and their support person(s) obtain information about childbirth and analgesia from many sources , including obstetricians, childbirth preparation classes , lay periodicals, books and pamphlets, family, </a:t>
            </a:r>
            <a:r>
              <a:rPr lang="en-US" sz="3200" b="1" dirty="0" err="1" smtClean="0">
                <a:solidFill>
                  <a:srgbClr val="002060"/>
                </a:solidFill>
              </a:rPr>
              <a:t>friends,and</a:t>
            </a:r>
            <a:r>
              <a:rPr lang="en-US" sz="3200" b="1" dirty="0" smtClean="0">
                <a:solidFill>
                  <a:srgbClr val="002060"/>
                </a:solidFill>
              </a:rPr>
              <a:t> increasingly the Internet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fa-IR" dirty="0" smtClean="0">
              <a:solidFill>
                <a:srgbClr val="002060"/>
              </a:solidFill>
            </a:endParaRPr>
          </a:p>
          <a:p>
            <a:pPr algn="l">
              <a:buNone/>
            </a:pPr>
            <a:endParaRPr lang="fa-I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8992" y="347472"/>
            <a:ext cx="8570976" cy="2097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926592" y="195072"/>
            <a:ext cx="8570976" cy="20970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279" y="391315"/>
            <a:ext cx="9907185" cy="70096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woman's experience of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birth and </a:t>
            </a: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birth </a:t>
            </a:r>
            <a:r>
              <a:rPr lang="en-US" sz="36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memories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important .</a:t>
            </a: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66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 factors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particularly important in determining a woman's childbirth experience: </a:t>
            </a:r>
            <a:endParaRPr lang="en-US" sz="32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----personal expectations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----the amount of support she receives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----the quality of the caregiver-patient relationship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 her involvement in decision-making .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4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10082784" cy="5882712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800" b="1" u="sng" dirty="0" smtClean="0">
                <a:solidFill>
                  <a:srgbClr val="002060"/>
                </a:solidFill>
              </a:rPr>
              <a:t>We </a:t>
            </a:r>
            <a:r>
              <a:rPr lang="en-US" sz="2800" b="1" u="sng" dirty="0">
                <a:solidFill>
                  <a:srgbClr val="002060"/>
                </a:solidFill>
              </a:rPr>
              <a:t>know </a:t>
            </a:r>
            <a:r>
              <a:rPr lang="en-US" sz="2800" b="1" u="sng" dirty="0" smtClean="0">
                <a:solidFill>
                  <a:srgbClr val="002060"/>
                </a:solidFill>
              </a:rPr>
              <a:t>about :</a:t>
            </a:r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>
                <a:solidFill>
                  <a:srgbClr val="002060"/>
                </a:solidFill>
              </a:rPr>
              <a:t>role of </a:t>
            </a:r>
            <a:r>
              <a:rPr lang="en-US" sz="2800" b="1" dirty="0">
                <a:solidFill>
                  <a:srgbClr val="006699"/>
                </a:solidFill>
              </a:rPr>
              <a:t>pain</a:t>
            </a:r>
            <a:r>
              <a:rPr lang="en-US" sz="2800" b="1" dirty="0">
                <a:solidFill>
                  <a:srgbClr val="002060"/>
                </a:solidFill>
              </a:rPr>
              <a:t> in labor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>
                <a:solidFill>
                  <a:srgbClr val="006699"/>
                </a:solidFill>
              </a:rPr>
              <a:t>hormonal physiology </a:t>
            </a:r>
            <a:r>
              <a:rPr lang="en-US" sz="2800" b="1" dirty="0">
                <a:solidFill>
                  <a:srgbClr val="002060"/>
                </a:solidFill>
              </a:rPr>
              <a:t>of labor and childbirth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the wide and ever increasing number of ways that women find </a:t>
            </a:r>
            <a:r>
              <a:rPr lang="en-US" sz="2800" b="1" dirty="0">
                <a:solidFill>
                  <a:srgbClr val="006699"/>
                </a:solidFill>
              </a:rPr>
              <a:t>comfort</a:t>
            </a:r>
            <a:r>
              <a:rPr lang="en-US" sz="2800" b="1" dirty="0">
                <a:solidFill>
                  <a:srgbClr val="002060"/>
                </a:solidFill>
              </a:rPr>
              <a:t> during labor and birth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>
                <a:solidFill>
                  <a:srgbClr val="002060"/>
                </a:solidFill>
              </a:rPr>
              <a:t>importance of continuous </a:t>
            </a:r>
            <a:r>
              <a:rPr lang="en-US" sz="2800" b="1" dirty="0">
                <a:solidFill>
                  <a:srgbClr val="006699"/>
                </a:solidFill>
              </a:rPr>
              <a:t>emotional and physical support </a:t>
            </a:r>
            <a:r>
              <a:rPr lang="en-US" sz="2800" b="1" dirty="0">
                <a:solidFill>
                  <a:srgbClr val="002060"/>
                </a:solidFill>
              </a:rPr>
              <a:t>during parturition 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In </a:t>
            </a:r>
            <a:r>
              <a:rPr lang="en-US" sz="2800" b="1" dirty="0">
                <a:solidFill>
                  <a:srgbClr val="002060"/>
                </a:solidFill>
              </a:rPr>
              <a:t>addition, some traditional birth </a:t>
            </a:r>
            <a:r>
              <a:rPr lang="en-US" sz="2800" b="1" dirty="0" smtClean="0">
                <a:solidFill>
                  <a:srgbClr val="006699"/>
                </a:solidFill>
              </a:rPr>
              <a:t>practices</a:t>
            </a:r>
            <a:r>
              <a:rPr lang="en-US" sz="2800" b="1" dirty="0" smtClean="0">
                <a:solidFill>
                  <a:srgbClr val="002060"/>
                </a:solidFill>
              </a:rPr>
              <a:t>(movement </a:t>
            </a:r>
            <a:r>
              <a:rPr lang="en-US" sz="2800" b="1" dirty="0">
                <a:solidFill>
                  <a:srgbClr val="002060"/>
                </a:solidFill>
              </a:rPr>
              <a:t>during labor, physiologic pushing 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>
                <a:solidFill>
                  <a:srgbClr val="002060"/>
                </a:solidFill>
              </a:rPr>
              <a:t>and the upright position for second </a:t>
            </a:r>
            <a:r>
              <a:rPr lang="en-US" sz="2800" b="1" dirty="0" smtClean="0">
                <a:solidFill>
                  <a:srgbClr val="002060"/>
                </a:solidFill>
              </a:rPr>
              <a:t>stage) 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Goals Of Preparation For Labor And Birth :</a:t>
            </a:r>
          </a:p>
          <a:p>
            <a:pPr algn="l" rtl="0">
              <a:buClr>
                <a:srgbClr val="FF0000"/>
              </a:buClr>
            </a:pPr>
            <a:r>
              <a:rPr lang="en-US" sz="3200" b="1" dirty="0" smtClean="0">
                <a:solidFill>
                  <a:srgbClr val="006699"/>
                </a:solidFill>
              </a:rPr>
              <a:t>Confident</a:t>
            </a:r>
            <a:r>
              <a:rPr lang="en-US" sz="3200" b="1" dirty="0" smtClean="0"/>
              <a:t> in their own ability to give birth</a:t>
            </a:r>
          </a:p>
          <a:p>
            <a:pPr algn="l" rtl="0">
              <a:buClr>
                <a:srgbClr val="FF0000"/>
              </a:buClr>
            </a:pPr>
            <a:r>
              <a:rPr lang="en-US" sz="3200" b="1" dirty="0" smtClean="0"/>
              <a:t>Able to find </a:t>
            </a:r>
            <a:r>
              <a:rPr lang="en-US" sz="3200" b="1" dirty="0" smtClean="0">
                <a:solidFill>
                  <a:srgbClr val="006699"/>
                </a:solidFill>
              </a:rPr>
              <a:t>comfort</a:t>
            </a:r>
            <a:r>
              <a:rPr lang="en-US" sz="3200" b="1" dirty="0" smtClean="0"/>
              <a:t> as labor progresses</a:t>
            </a:r>
          </a:p>
          <a:p>
            <a:pPr algn="l" rtl="0">
              <a:buClr>
                <a:srgbClr val="FF0000"/>
              </a:buClr>
            </a:pPr>
            <a:r>
              <a:rPr lang="en-US" sz="3200" b="1" dirty="0" smtClean="0">
                <a:solidFill>
                  <a:srgbClr val="006699"/>
                </a:solidFill>
              </a:rPr>
              <a:t>Support</a:t>
            </a:r>
            <a:r>
              <a:rPr lang="en-US" sz="3200" b="1" dirty="0" smtClean="0"/>
              <a:t>ed by family, friends, and professionals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8024"/>
            <a:ext cx="9652000" cy="484632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What Women Need To Know</a:t>
            </a:r>
            <a:r>
              <a:rPr lang="en-US" sz="2400" b="1" dirty="0">
                <a:solidFill>
                  <a:srgbClr val="002060"/>
                </a:solidFill>
              </a:rPr>
              <a:t> 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>
                <a:solidFill>
                  <a:srgbClr val="002060"/>
                </a:solidFill>
              </a:rPr>
              <a:t>normal, natural </a:t>
            </a:r>
            <a:r>
              <a:rPr lang="en-US" sz="2400" b="1" dirty="0">
                <a:solidFill>
                  <a:srgbClr val="FF3300"/>
                </a:solidFill>
              </a:rPr>
              <a:t>physiologic process </a:t>
            </a:r>
            <a:r>
              <a:rPr lang="en-US" sz="2400" b="1" dirty="0">
                <a:solidFill>
                  <a:srgbClr val="002060"/>
                </a:solidFill>
              </a:rPr>
              <a:t>of labor and birth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What </a:t>
            </a:r>
            <a:r>
              <a:rPr lang="en-US" sz="2400" b="1" dirty="0">
                <a:solidFill>
                  <a:srgbClr val="FF3300"/>
                </a:solidFill>
              </a:rPr>
              <a:t>facilitates</a:t>
            </a:r>
            <a:r>
              <a:rPr lang="en-US" sz="2400" b="1" dirty="0">
                <a:solidFill>
                  <a:srgbClr val="002060"/>
                </a:solidFill>
              </a:rPr>
              <a:t> normal physiologic </a:t>
            </a:r>
            <a:r>
              <a:rPr lang="en-US" sz="2400" b="1" dirty="0" smtClean="0">
                <a:solidFill>
                  <a:srgbClr val="002060"/>
                </a:solidFill>
              </a:rPr>
              <a:t>labor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What </a:t>
            </a:r>
            <a:r>
              <a:rPr lang="en-US" sz="2400" b="1" dirty="0">
                <a:solidFill>
                  <a:srgbClr val="002060"/>
                </a:solidFill>
              </a:rPr>
              <a:t>makes giving birth normally more difficult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3300"/>
                </a:solidFill>
              </a:rPr>
              <a:t>Signs </a:t>
            </a:r>
            <a:r>
              <a:rPr lang="en-US" sz="2400" b="1" dirty="0">
                <a:solidFill>
                  <a:srgbClr val="FF3300"/>
                </a:solidFill>
              </a:rPr>
              <a:t>of labor</a:t>
            </a:r>
            <a:r>
              <a:rPr lang="en-US" sz="2400" b="1" dirty="0">
                <a:solidFill>
                  <a:srgbClr val="002060"/>
                </a:solidFill>
              </a:rPr>
              <a:t>; distinguishing prodromal from active labor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When </a:t>
            </a:r>
            <a:r>
              <a:rPr lang="en-US" sz="2400" b="1" dirty="0">
                <a:solidFill>
                  <a:srgbClr val="002060"/>
                </a:solidFill>
              </a:rPr>
              <a:t>and how to </a:t>
            </a:r>
            <a:r>
              <a:rPr lang="en-US" sz="2400" b="1" dirty="0">
                <a:solidFill>
                  <a:srgbClr val="FF3300"/>
                </a:solidFill>
              </a:rPr>
              <a:t>call the health care </a:t>
            </a:r>
            <a:r>
              <a:rPr lang="en-US" sz="2400" b="1" dirty="0">
                <a:solidFill>
                  <a:srgbClr val="002060"/>
                </a:solidFill>
              </a:rPr>
              <a:t>provider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What </a:t>
            </a:r>
            <a:r>
              <a:rPr lang="en-US" sz="2400" b="1" dirty="0">
                <a:solidFill>
                  <a:srgbClr val="002060"/>
                </a:solidFill>
              </a:rPr>
              <a:t>to expect in the </a:t>
            </a:r>
            <a:r>
              <a:rPr lang="en-US" sz="2400" b="1" dirty="0">
                <a:solidFill>
                  <a:srgbClr val="FF3300"/>
                </a:solidFill>
              </a:rPr>
              <a:t>hospital</a:t>
            </a:r>
            <a:r>
              <a:rPr lang="en-US" sz="2400" b="1" dirty="0">
                <a:solidFill>
                  <a:srgbClr val="002060"/>
                </a:solidFill>
              </a:rPr>
              <a:t>, policies, and resources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Ways </a:t>
            </a:r>
            <a:r>
              <a:rPr lang="en-US" sz="2400" b="1" dirty="0">
                <a:solidFill>
                  <a:srgbClr val="002060"/>
                </a:solidFill>
              </a:rPr>
              <a:t>that laboring women find </a:t>
            </a:r>
            <a:r>
              <a:rPr lang="en-US" sz="2400" b="1" dirty="0">
                <a:solidFill>
                  <a:srgbClr val="FF3300"/>
                </a:solidFill>
              </a:rPr>
              <a:t>comfort</a:t>
            </a:r>
            <a:r>
              <a:rPr lang="en-US" sz="2400" b="1" dirty="0">
                <a:solidFill>
                  <a:srgbClr val="002060"/>
                </a:solidFill>
              </a:rPr>
              <a:t>; the importance of labor </a:t>
            </a:r>
            <a:r>
              <a:rPr lang="en-US" sz="2400" b="1" dirty="0" smtClean="0">
                <a:solidFill>
                  <a:srgbClr val="002060"/>
                </a:solidFill>
              </a:rPr>
              <a:t>support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</a:rPr>
              <a:t>freedom of </a:t>
            </a:r>
            <a:r>
              <a:rPr lang="en-US" sz="2400" b="1" dirty="0" smtClean="0">
                <a:solidFill>
                  <a:srgbClr val="FF3300"/>
                </a:solidFill>
              </a:rPr>
              <a:t>movement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0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724062"/>
            <a:ext cx="10101943" cy="4846320"/>
          </a:xfrm>
        </p:spPr>
        <p:txBody>
          <a:bodyPr>
            <a:normAutofit/>
          </a:bodyPr>
          <a:lstStyle/>
          <a:p>
            <a:pPr algn="l" rtl="0">
              <a:buClr>
                <a:srgbClr val="C00000"/>
              </a:buClr>
              <a:buSzPct val="98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The role of </a:t>
            </a:r>
            <a:r>
              <a:rPr lang="en-US" sz="2800" b="1" dirty="0" smtClean="0">
                <a:solidFill>
                  <a:srgbClr val="FF3300"/>
                </a:solidFill>
              </a:rPr>
              <a:t>pain</a:t>
            </a:r>
            <a:r>
              <a:rPr lang="en-US" sz="2800" b="1" dirty="0" smtClean="0">
                <a:solidFill>
                  <a:srgbClr val="002060"/>
                </a:solidFill>
              </a:rPr>
              <a:t> in labor: </a:t>
            </a:r>
          </a:p>
          <a:p>
            <a:pPr algn="l" rtl="0">
              <a:buClr>
                <a:srgbClr val="C00000"/>
              </a:buClr>
              <a:buSzPct val="98000"/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the physiology of endogenous and exogenous </a:t>
            </a:r>
            <a:r>
              <a:rPr lang="en-US" sz="2800" b="1" dirty="0" err="1" smtClean="0">
                <a:solidFill>
                  <a:srgbClr val="FF3300"/>
                </a:solidFill>
              </a:rPr>
              <a:t>oxytocin</a:t>
            </a:r>
            <a:endParaRPr lang="en-US" sz="2800" b="1" dirty="0" smtClean="0">
              <a:solidFill>
                <a:srgbClr val="FF3300"/>
              </a:solidFill>
            </a:endParaRPr>
          </a:p>
          <a:p>
            <a:pPr algn="l" rtl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Women learn that actively </a:t>
            </a:r>
            <a:r>
              <a:rPr lang="en-US" sz="2800" b="1" dirty="0" smtClean="0">
                <a:solidFill>
                  <a:srgbClr val="FF3300"/>
                </a:solidFill>
              </a:rPr>
              <a:t>working with pain</a:t>
            </a:r>
            <a:r>
              <a:rPr lang="en-US" sz="2800" b="1" dirty="0" smtClean="0">
                <a:solidFill>
                  <a:srgbClr val="002060"/>
                </a:solidFill>
              </a:rPr>
              <a:t>, rather than eliminating it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Women are encouraged to actively respond to their contractions during the first stage of labor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and to </a:t>
            </a:r>
            <a:r>
              <a:rPr lang="en-US" sz="2800" b="1" dirty="0" smtClean="0">
                <a:solidFill>
                  <a:srgbClr val="FF3300"/>
                </a:solidFill>
              </a:rPr>
              <a:t>push</a:t>
            </a:r>
            <a:r>
              <a:rPr lang="en-US" sz="2800" b="1" dirty="0" smtClean="0">
                <a:solidFill>
                  <a:srgbClr val="002060"/>
                </a:solidFill>
              </a:rPr>
              <a:t> when they feel the urge during second stage .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If women are actively able to work with their contractions in labor they experience a sense of accomplishment, feel </a:t>
            </a:r>
            <a:r>
              <a:rPr lang="en-US" sz="2800" b="1" dirty="0" smtClean="0">
                <a:solidFill>
                  <a:srgbClr val="FF0000"/>
                </a:solidFill>
              </a:rPr>
              <a:t>less pain</a:t>
            </a:r>
            <a:r>
              <a:rPr lang="en-US" sz="2800" b="1" dirty="0" smtClean="0">
                <a:solidFill>
                  <a:srgbClr val="002060"/>
                </a:solidFill>
              </a:rPr>
              <a:t>, and do not suffer.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q"/>
            </a:pPr>
            <a:endParaRPr lang="en-US" sz="2800" b="1" dirty="0" smtClean="0">
              <a:solidFill>
                <a:srgbClr val="FF330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6520"/>
            <a:ext cx="9652000" cy="4846320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  <a:p>
            <a:pPr marL="0" indent="0"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Possible 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3300"/>
                </a:solidFill>
              </a:rPr>
              <a:t>omplications </a:t>
            </a:r>
            <a:r>
              <a:rPr lang="en-US" sz="2800" b="1" dirty="0" smtClean="0">
                <a:solidFill>
                  <a:srgbClr val="002060"/>
                </a:solidFill>
              </a:rPr>
              <a:t>of labor (</a:t>
            </a:r>
            <a:r>
              <a:rPr lang="en-US" sz="2800" b="1" dirty="0" err="1" smtClean="0">
                <a:solidFill>
                  <a:srgbClr val="002060"/>
                </a:solidFill>
              </a:rPr>
              <a:t>eg</a:t>
            </a:r>
            <a:r>
              <a:rPr lang="en-US" sz="2800" b="1" dirty="0" smtClean="0">
                <a:solidFill>
                  <a:srgbClr val="002060"/>
                </a:solidFill>
              </a:rPr>
              <a:t>, prolonged labor, </a:t>
            </a:r>
            <a:r>
              <a:rPr lang="en-US" sz="2800" b="1" dirty="0" err="1" smtClean="0">
                <a:solidFill>
                  <a:srgbClr val="002060"/>
                </a:solidFill>
              </a:rPr>
              <a:t>nonreassuring</a:t>
            </a:r>
            <a:r>
              <a:rPr lang="en-US" sz="2800" b="1" dirty="0" smtClean="0">
                <a:solidFill>
                  <a:srgbClr val="002060"/>
                </a:solidFill>
              </a:rPr>
              <a:t> fetal heart rate): both prevention and management</a:t>
            </a:r>
          </a:p>
          <a:p>
            <a:pPr marL="0" indent="0"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How </a:t>
            </a:r>
            <a:r>
              <a:rPr lang="en-US" sz="2800" b="1" dirty="0" smtClean="0">
                <a:solidFill>
                  <a:srgbClr val="FF3300"/>
                </a:solidFill>
              </a:rPr>
              <a:t>routine interventions </a:t>
            </a:r>
            <a:r>
              <a:rPr lang="en-US" sz="2800" b="1" dirty="0" smtClean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FF3300"/>
                </a:solidFill>
              </a:rPr>
              <a:t>complications</a:t>
            </a:r>
            <a:r>
              <a:rPr lang="en-US" sz="2800" b="1" dirty="0" smtClean="0">
                <a:solidFill>
                  <a:srgbClr val="002060"/>
                </a:solidFill>
              </a:rPr>
              <a:t> influence the normal course of labor</a:t>
            </a:r>
          </a:p>
          <a:p>
            <a:pPr marL="0" indent="0"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3300"/>
                </a:solidFill>
              </a:rPr>
              <a:t>Newborn issues </a:t>
            </a:r>
            <a:r>
              <a:rPr lang="en-US" sz="2800" b="1" dirty="0" smtClean="0">
                <a:solidFill>
                  <a:srgbClr val="002060"/>
                </a:solidFill>
              </a:rPr>
              <a:t>(infant needs and capabilities, the importance of keeping mother and baby together, rooming-in)</a:t>
            </a:r>
          </a:p>
          <a:p>
            <a:pPr marL="0" indent="0"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The importance of </a:t>
            </a:r>
            <a:r>
              <a:rPr lang="en-US" sz="2800" b="1" dirty="0" smtClean="0">
                <a:solidFill>
                  <a:srgbClr val="FF3300"/>
                </a:solidFill>
              </a:rPr>
              <a:t>breastfeeding</a:t>
            </a:r>
            <a:r>
              <a:rPr lang="en-US" sz="2800" b="1" dirty="0" smtClean="0">
                <a:solidFill>
                  <a:srgbClr val="002060"/>
                </a:solidFill>
              </a:rPr>
              <a:t> for mother and baby</a:t>
            </a:r>
          </a:p>
          <a:p>
            <a:pPr marL="0" indent="0" algn="l" rtl="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What to expect when the </a:t>
            </a:r>
            <a:r>
              <a:rPr lang="en-US" sz="2800" b="1" dirty="0" smtClean="0">
                <a:solidFill>
                  <a:srgbClr val="FF3300"/>
                </a:solidFill>
              </a:rPr>
              <a:t>baby goes home</a:t>
            </a:r>
            <a:r>
              <a:rPr lang="en-US" sz="2800" b="1" dirty="0" smtClean="0">
                <a:solidFill>
                  <a:srgbClr val="002060"/>
                </a:solidFill>
              </a:rPr>
              <a:t>, including planning for support</a:t>
            </a:r>
          </a:p>
          <a:p>
            <a:pPr algn="l"/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1505</TotalTime>
  <Words>1038</Words>
  <Application>Microsoft Office PowerPoint</Application>
  <PresentationFormat>Widescreen</PresentationFormat>
  <Paragraphs>121</Paragraphs>
  <Slides>19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Goudy Old Style</vt:lpstr>
      <vt:lpstr>Tahoma</vt:lpstr>
      <vt:lpstr>Trebuchet MS</vt:lpstr>
      <vt:lpstr>Wingdings</vt:lpstr>
      <vt:lpstr>Wingdings 2</vt:lpstr>
      <vt:lpstr>Opulent</vt:lpstr>
      <vt:lpstr>PowerPoint Presentation</vt:lpstr>
      <vt:lpstr>Preparation for labor  and childbirth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</dc:creator>
  <cp:lastModifiedBy>Windows User</cp:lastModifiedBy>
  <cp:revision>104</cp:revision>
  <dcterms:created xsi:type="dcterms:W3CDTF">2018-04-22T13:18:40Z</dcterms:created>
  <dcterms:modified xsi:type="dcterms:W3CDTF">2018-08-07T02:54:44Z</dcterms:modified>
</cp:coreProperties>
</file>